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E914"/>
    <a:srgbClr val="FF0E5E"/>
    <a:srgbClr val="1857E4"/>
    <a:srgbClr val="886DFF"/>
    <a:srgbClr val="C663FF"/>
    <a:srgbClr val="FF3FDC"/>
    <a:srgbClr val="FF88D3"/>
    <a:srgbClr val="FF4FED"/>
    <a:srgbClr val="32C227"/>
    <a:srgbClr val="2790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68FE8-3EA8-EA4A-8C31-D3C8262D88AC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90AFC-3750-284A-B929-9A09F07C6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5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90AFC-3750-284A-B929-9A09F07C6C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9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FB36-1C80-6B47-8AD0-31EB3D62DAFD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C9A2-9DDB-4F44-9C6A-2972B0D5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51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FB36-1C80-6B47-8AD0-31EB3D62DAFD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C9A2-9DDB-4F44-9C6A-2972B0D5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9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FB36-1C80-6B47-8AD0-31EB3D62DAFD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C9A2-9DDB-4F44-9C6A-2972B0D5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3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FB36-1C80-6B47-8AD0-31EB3D62DAFD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C9A2-9DDB-4F44-9C6A-2972B0D5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9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FB36-1C80-6B47-8AD0-31EB3D62DAFD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C9A2-9DDB-4F44-9C6A-2972B0D5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1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FB36-1C80-6B47-8AD0-31EB3D62DAFD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C9A2-9DDB-4F44-9C6A-2972B0D5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9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FB36-1C80-6B47-8AD0-31EB3D62DAFD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C9A2-9DDB-4F44-9C6A-2972B0D5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3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FB36-1C80-6B47-8AD0-31EB3D62DAFD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C9A2-9DDB-4F44-9C6A-2972B0D5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2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FB36-1C80-6B47-8AD0-31EB3D62DAFD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C9A2-9DDB-4F44-9C6A-2972B0D5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5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FB36-1C80-6B47-8AD0-31EB3D62DAFD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C9A2-9DDB-4F44-9C6A-2972B0D5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50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FB36-1C80-6B47-8AD0-31EB3D62DAFD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AC9A2-9DDB-4F44-9C6A-2972B0D5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56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2FB36-1C80-6B47-8AD0-31EB3D62DAFD}" type="datetimeFigureOut">
              <a:rPr lang="en-US" smtClean="0"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AC9A2-9DDB-4F44-9C6A-2972B0D5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2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arcourtschool.com/activity/science_up_close/314/deploy/interface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../media/audio1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5" Type="http://schemas.openxmlformats.org/officeDocument/2006/relationships/image" Target="../media/image16.png"/><Relationship Id="rId4" Type="http://schemas.openxmlformats.org/officeDocument/2006/relationships/audio" Target="../media/audio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eppardsoftware.com/content/animals/kidscorner/games/foodchaingame.htm" TargetMode="External"/><Relationship Id="rId2" Type="http://schemas.openxmlformats.org/officeDocument/2006/relationships/hyperlink" Target="http://www.ecokids.ca/pub/eco_info/topics/frogs/chain_reaction/play_chainreaction.cf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rcourtschool.com/activity/food/food_menu.html" TargetMode="External"/><Relationship Id="rId2" Type="http://schemas.openxmlformats.org/officeDocument/2006/relationships/hyperlink" Target="http://teacher.scholastic.com/activities/explorer/ecosystems/be_an_explorer/map/foodweb_play.ht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32C227"/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324" y="2328370"/>
            <a:ext cx="3827583" cy="195311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Noteworthy Bold"/>
                <a:cs typeface="Noteworthy Bold"/>
              </a:rPr>
              <a:t>FOOD CHAINS</a:t>
            </a:r>
            <a:br>
              <a:rPr lang="en-US" dirty="0" smtClean="0">
                <a:latin typeface="Noteworthy Bold"/>
                <a:cs typeface="Noteworthy Bold"/>
              </a:rPr>
            </a:br>
            <a:r>
              <a:rPr lang="en-US" sz="3200" dirty="0" smtClean="0">
                <a:latin typeface="Noteworthy Bold"/>
                <a:cs typeface="Noteworthy Bold"/>
              </a:rPr>
              <a:t>AND</a:t>
            </a:r>
            <a:r>
              <a:rPr lang="en-US" dirty="0" smtClean="0">
                <a:latin typeface="Noteworthy Bold"/>
                <a:cs typeface="Noteworthy Bold"/>
              </a:rPr>
              <a:t/>
            </a:r>
            <a:br>
              <a:rPr lang="en-US" dirty="0" smtClean="0">
                <a:latin typeface="Noteworthy Bold"/>
                <a:cs typeface="Noteworthy Bold"/>
              </a:rPr>
            </a:br>
            <a:r>
              <a:rPr lang="en-US" dirty="0" smtClean="0">
                <a:latin typeface="Noteworthy Bold"/>
                <a:cs typeface="Noteworthy Bold"/>
              </a:rPr>
              <a:t> FOOD WEBS</a:t>
            </a:r>
            <a:endParaRPr lang="en-US" dirty="0">
              <a:latin typeface="Noteworthy Bold"/>
              <a:cs typeface="Noteworthy Bold"/>
            </a:endParaRPr>
          </a:p>
        </p:txBody>
      </p:sp>
      <p:pic>
        <p:nvPicPr>
          <p:cNvPr id="3" name="3d_Animasi_Koala_Eating_Leave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1775" y="1513840"/>
            <a:ext cx="3692525" cy="369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repeatCount="100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Noteworthy Bold"/>
                <a:cs typeface="Noteworthy Bold"/>
              </a:rPr>
              <a:t>Find Out More About Energy Pyramids</a:t>
            </a:r>
            <a:endParaRPr lang="en-US" dirty="0">
              <a:latin typeface="Noteworthy Bold"/>
              <a:cs typeface="Noteworthy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>
              <a:latin typeface="Noteworthy Bold"/>
              <a:cs typeface="Noteworthy Bold"/>
            </a:endParaRPr>
          </a:p>
          <a:p>
            <a:pPr marL="0" indent="0" algn="ctr">
              <a:buNone/>
            </a:pPr>
            <a:r>
              <a:rPr lang="en-US" dirty="0" smtClean="0">
                <a:latin typeface="Noteworthy Bold"/>
                <a:cs typeface="Noteworthy Bold"/>
              </a:rPr>
              <a:t>Click on the button below to learn more:</a:t>
            </a:r>
          </a:p>
        </p:txBody>
      </p:sp>
      <p:sp>
        <p:nvSpPr>
          <p:cNvPr id="4" name="Action Button: Custom 3">
            <a:hlinkClick r:id="rId2" highlightClick="1"/>
          </p:cNvPr>
          <p:cNvSpPr/>
          <p:nvPr/>
        </p:nvSpPr>
        <p:spPr>
          <a:xfrm>
            <a:off x="3133908" y="3612512"/>
            <a:ext cx="2820516" cy="989730"/>
          </a:xfrm>
          <a:prstGeom prst="actionButtonBlank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Energy Pyramid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2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Noteworthy Bold"/>
                <a:cs typeface="Noteworthy Bold"/>
              </a:rPr>
              <a:t>Quiz</a:t>
            </a:r>
            <a:endParaRPr lang="en-US" dirty="0">
              <a:latin typeface="Noteworthy Bold"/>
              <a:cs typeface="Noteworthy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>
                <a:latin typeface="Noteworthy Bold"/>
                <a:cs typeface="Noteworthy Bold"/>
              </a:rPr>
              <a:t>A lion is a __________ because it eats only</a:t>
            </a:r>
          </a:p>
          <a:p>
            <a:pPr marL="0" indent="0">
              <a:buNone/>
            </a:pPr>
            <a:r>
              <a:rPr lang="en-US" dirty="0">
                <a:latin typeface="Noteworthy Bold"/>
                <a:cs typeface="Noteworthy Bold"/>
              </a:rPr>
              <a:t> </a:t>
            </a:r>
            <a:r>
              <a:rPr lang="en-US" dirty="0" smtClean="0">
                <a:latin typeface="Noteworthy Bold"/>
                <a:cs typeface="Noteworthy Bold"/>
              </a:rPr>
              <a:t>     meat.  </a:t>
            </a:r>
          </a:p>
          <a:p>
            <a:pPr marL="0" indent="0">
              <a:buNone/>
            </a:pPr>
            <a:r>
              <a:rPr lang="en-US" dirty="0" smtClean="0">
                <a:latin typeface="Noteworthy Bold"/>
                <a:cs typeface="Noteworthy Bold"/>
              </a:rPr>
              <a:t>			</a:t>
            </a:r>
            <a:endParaRPr lang="en-US" dirty="0">
              <a:latin typeface="Noteworthy Bold"/>
              <a:cs typeface="Noteworthy Bold"/>
            </a:endParaRPr>
          </a:p>
        </p:txBody>
      </p:sp>
      <p:sp>
        <p:nvSpPr>
          <p:cNvPr id="4" name="Action Button: Custom 3">
            <a:hlinkClick r:id="rId2" action="ppaction://hlinksldjump" highlightClick="1">
              <a:snd r:embed="rId3" name="Applause"/>
            </a:hlinkClick>
          </p:cNvPr>
          <p:cNvSpPr/>
          <p:nvPr/>
        </p:nvSpPr>
        <p:spPr>
          <a:xfrm>
            <a:off x="2738046" y="2754747"/>
            <a:ext cx="2094769" cy="775288"/>
          </a:xfrm>
          <a:prstGeom prst="actionButtonBlank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carnivore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ction Button: Custom 4">
            <a:hlinkClick r:id="rId4" action="ppaction://hlinksldjump" highlightClick="1"/>
          </p:cNvPr>
          <p:cNvSpPr/>
          <p:nvPr/>
        </p:nvSpPr>
        <p:spPr>
          <a:xfrm>
            <a:off x="2738046" y="3826953"/>
            <a:ext cx="2094769" cy="758793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herbivore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Action Button: Custom 5">
            <a:hlinkClick r:id="rId4" action="ppaction://hlinksldjump" highlightClick="1"/>
          </p:cNvPr>
          <p:cNvSpPr/>
          <p:nvPr/>
        </p:nvSpPr>
        <p:spPr>
          <a:xfrm>
            <a:off x="2738046" y="4866170"/>
            <a:ext cx="2094769" cy="791784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omnivore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3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6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8794"/>
            <a:ext cx="8229600" cy="5367370"/>
          </a:xfrm>
        </p:spPr>
        <p:txBody>
          <a:bodyPr/>
          <a:lstStyle/>
          <a:p>
            <a:pPr marL="514350" indent="-514350">
              <a:buAutoNum type="arabicPeriod" startAt="2"/>
            </a:pPr>
            <a:r>
              <a:rPr lang="en-US" dirty="0" smtClean="0">
                <a:latin typeface="Noteworthy Bold"/>
                <a:cs typeface="Noteworthy Bold"/>
              </a:rPr>
              <a:t>A _________ is a producer.</a:t>
            </a:r>
          </a:p>
          <a:p>
            <a:pPr marL="514350" indent="-514350">
              <a:buAutoNum type="arabicPeriod" startAt="2"/>
            </a:pPr>
            <a:endParaRPr lang="en-US" dirty="0">
              <a:latin typeface="Noteworthy Bold"/>
              <a:cs typeface="Noteworthy Bold"/>
            </a:endParaRPr>
          </a:p>
          <a:p>
            <a:pPr marL="0" indent="0">
              <a:buNone/>
            </a:pPr>
            <a:r>
              <a:rPr lang="en-US" dirty="0" smtClean="0">
                <a:latin typeface="Noteworthy Bold"/>
                <a:cs typeface="Noteworthy Bold"/>
              </a:rPr>
              <a:t>	</a:t>
            </a:r>
            <a:endParaRPr lang="en-US" dirty="0">
              <a:latin typeface="Noteworthy Bold"/>
              <a:cs typeface="Noteworthy Bold"/>
            </a:endParaRPr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>
          <a:xfrm>
            <a:off x="2424654" y="2012450"/>
            <a:ext cx="1814368" cy="907252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cheetah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Applause"/>
            </a:hlinkClick>
          </p:cNvPr>
          <p:cNvSpPr/>
          <p:nvPr/>
        </p:nvSpPr>
        <p:spPr>
          <a:xfrm>
            <a:off x="2424654" y="3200125"/>
            <a:ext cx="1814368" cy="940243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plant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Action Button: Custom 5">
            <a:hlinkClick r:id="rId2" action="ppaction://hlinksldjump" highlightClick="1"/>
          </p:cNvPr>
          <p:cNvSpPr/>
          <p:nvPr/>
        </p:nvSpPr>
        <p:spPr>
          <a:xfrm>
            <a:off x="2424654" y="4420792"/>
            <a:ext cx="1814368" cy="940243"/>
          </a:xfrm>
          <a:prstGeom prst="actionButtonBlank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+mj-lt"/>
                <a:cs typeface="Noteworthy Light"/>
              </a:rPr>
              <a:t>grasshopper</a:t>
            </a:r>
            <a:endParaRPr lang="en-US" sz="2400" dirty="0">
              <a:solidFill>
                <a:srgbClr val="000000"/>
              </a:solidFill>
              <a:latin typeface="+mj-lt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val="69233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C2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8794"/>
            <a:ext cx="8229600" cy="5367370"/>
          </a:xfrm>
        </p:spPr>
        <p:txBody>
          <a:bodyPr/>
          <a:lstStyle/>
          <a:p>
            <a:pPr marL="514350" indent="-514350">
              <a:buAutoNum type="arabicPeriod" startAt="3"/>
            </a:pPr>
            <a:r>
              <a:rPr lang="en-US" dirty="0" smtClean="0">
                <a:latin typeface="Noteworthy Bold"/>
                <a:cs typeface="Noteworthy Bold"/>
              </a:rPr>
              <a:t>True or False.  </a:t>
            </a:r>
          </a:p>
          <a:p>
            <a:pPr marL="0" indent="0">
              <a:buNone/>
            </a:pPr>
            <a:r>
              <a:rPr lang="en-US" dirty="0">
                <a:latin typeface="Noteworthy Bold"/>
                <a:cs typeface="Noteworthy Bold"/>
              </a:rPr>
              <a:t>	</a:t>
            </a:r>
            <a:endParaRPr lang="en-US" dirty="0" smtClean="0">
              <a:latin typeface="Noteworthy Bold"/>
              <a:cs typeface="Noteworthy Bold"/>
            </a:endParaRPr>
          </a:p>
          <a:p>
            <a:pPr marL="0" indent="0">
              <a:buNone/>
            </a:pPr>
            <a:r>
              <a:rPr lang="en-US" dirty="0">
                <a:latin typeface="Noteworthy Bold"/>
                <a:cs typeface="Noteworthy Bold"/>
              </a:rPr>
              <a:t>	</a:t>
            </a:r>
            <a:r>
              <a:rPr lang="en-US" dirty="0" smtClean="0">
                <a:latin typeface="Noteworthy Bold"/>
                <a:cs typeface="Noteworthy Bold"/>
              </a:rPr>
              <a:t>A food web can have multiple consumers and</a:t>
            </a:r>
          </a:p>
          <a:p>
            <a:pPr marL="0" indent="0">
              <a:buNone/>
            </a:pPr>
            <a:r>
              <a:rPr lang="en-US" dirty="0">
                <a:latin typeface="Noteworthy Bold"/>
                <a:cs typeface="Noteworthy Bold"/>
              </a:rPr>
              <a:t>	</a:t>
            </a:r>
            <a:r>
              <a:rPr lang="en-US" dirty="0" smtClean="0">
                <a:latin typeface="Noteworthy Bold"/>
                <a:cs typeface="Noteworthy Bold"/>
              </a:rPr>
              <a:t>producers.</a:t>
            </a:r>
          </a:p>
          <a:p>
            <a:pPr marL="0" indent="0">
              <a:buNone/>
            </a:pPr>
            <a:endParaRPr lang="en-US" dirty="0">
              <a:latin typeface="Noteworthy Bold"/>
              <a:cs typeface="Noteworthy Bold"/>
            </a:endParaRPr>
          </a:p>
          <a:p>
            <a:pPr marL="0" indent="0">
              <a:buNone/>
            </a:pPr>
            <a:r>
              <a:rPr lang="en-US" dirty="0" smtClean="0">
                <a:latin typeface="Noteworthy Bold"/>
                <a:cs typeface="Noteworthy Bold"/>
              </a:rPr>
              <a:t> </a:t>
            </a:r>
            <a:endParaRPr lang="en-US" dirty="0">
              <a:latin typeface="Noteworthy Bold"/>
              <a:cs typeface="Noteworthy Bold"/>
            </a:endParaRPr>
          </a:p>
        </p:txBody>
      </p:sp>
      <p:sp>
        <p:nvSpPr>
          <p:cNvPr id="4" name="Action Button: Custom 3">
            <a:hlinkClick r:id="rId2" action="ppaction://hlinksldjump" highlightClick="1">
              <a:snd r:embed="rId3" name="Applause"/>
            </a:hlinkClick>
          </p:cNvPr>
          <p:cNvSpPr/>
          <p:nvPr/>
        </p:nvSpPr>
        <p:spPr>
          <a:xfrm>
            <a:off x="1616437" y="3826954"/>
            <a:ext cx="2028792" cy="874261"/>
          </a:xfrm>
          <a:prstGeom prst="actionButtonBlank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TRUE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Action Button: Custom 4">
            <a:hlinkClick r:id="rId4" action="ppaction://hlinksldjump" highlightClick="1"/>
          </p:cNvPr>
          <p:cNvSpPr/>
          <p:nvPr/>
        </p:nvSpPr>
        <p:spPr>
          <a:xfrm>
            <a:off x="4981263" y="3826954"/>
            <a:ext cx="1995805" cy="874261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FALSE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4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8280"/>
            <a:ext cx="8229600" cy="5317884"/>
          </a:xfrm>
        </p:spPr>
        <p:txBody>
          <a:bodyPr/>
          <a:lstStyle/>
          <a:p>
            <a:pPr marL="514350" indent="-514350">
              <a:buAutoNum type="arabicPeriod" startAt="4"/>
            </a:pPr>
            <a:r>
              <a:rPr lang="en-US" dirty="0" smtClean="0">
                <a:latin typeface="Noteworthy Bold"/>
                <a:cs typeface="Noteworthy Bold"/>
              </a:rPr>
              <a:t>Which animal would fit in the blank of this</a:t>
            </a:r>
          </a:p>
          <a:p>
            <a:pPr marL="0" indent="0">
              <a:buNone/>
            </a:pPr>
            <a:r>
              <a:rPr lang="en-US" dirty="0">
                <a:latin typeface="Noteworthy Bold"/>
                <a:cs typeface="Noteworthy Bold"/>
              </a:rPr>
              <a:t>	</a:t>
            </a:r>
            <a:r>
              <a:rPr lang="en-US" dirty="0" smtClean="0">
                <a:latin typeface="Noteworthy Bold"/>
                <a:cs typeface="Noteworthy Bold"/>
              </a:rPr>
              <a:t>food chain?</a:t>
            </a:r>
          </a:p>
          <a:p>
            <a:pPr marL="0" indent="0">
              <a:buNone/>
            </a:pPr>
            <a:r>
              <a:rPr lang="en-US" dirty="0" smtClean="0">
                <a:latin typeface="Noteworthy Bold"/>
                <a:cs typeface="Noteworthy Bold"/>
              </a:rPr>
              <a:t>                                                 </a:t>
            </a:r>
            <a:r>
              <a:rPr lang="en-US" sz="7200" dirty="0" smtClean="0">
                <a:latin typeface="Noteworthy Bold"/>
                <a:cs typeface="Noteworthy Bold"/>
              </a:rPr>
              <a:t>?</a:t>
            </a:r>
            <a:endParaRPr lang="en-US" sz="7200" dirty="0">
              <a:latin typeface="Noteworthy Bold"/>
              <a:cs typeface="Noteworthy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32207"/>
            <a:ext cx="1388495" cy="156552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845695" y="2820729"/>
            <a:ext cx="463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195" y="2305799"/>
            <a:ext cx="1627632" cy="102985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936827" y="2820729"/>
            <a:ext cx="5331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311149" y="2820729"/>
            <a:ext cx="6267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930" y="2162947"/>
            <a:ext cx="1472384" cy="122853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57200" y="4074386"/>
            <a:ext cx="8229600" cy="329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ction Button: Custom 15">
            <a:hlinkClick r:id="rId5" action="ppaction://hlinksldjump" highlightClick="1"/>
          </p:cNvPr>
          <p:cNvSpPr/>
          <p:nvPr/>
        </p:nvSpPr>
        <p:spPr>
          <a:xfrm>
            <a:off x="457200" y="4503269"/>
            <a:ext cx="2643719" cy="725801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hawk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Action Button: Custom 16">
            <a:hlinkClick r:id="rId6" action="ppaction://hlinksldjump" highlightClick="1"/>
          </p:cNvPr>
          <p:cNvSpPr/>
          <p:nvPr/>
        </p:nvSpPr>
        <p:spPr>
          <a:xfrm>
            <a:off x="5311149" y="4503269"/>
            <a:ext cx="2589597" cy="725801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zebra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Action Button: Custom 17">
            <a:hlinkClick r:id="rId6" action="ppaction://hlinksldjump" highlightClick="1">
              <a:snd r:embed="rId7" name="Applause"/>
            </a:hlinkClick>
          </p:cNvPr>
          <p:cNvSpPr/>
          <p:nvPr/>
        </p:nvSpPr>
        <p:spPr>
          <a:xfrm>
            <a:off x="457200" y="5525989"/>
            <a:ext cx="2643719" cy="725802"/>
          </a:xfrm>
          <a:prstGeom prst="actionButtonBlank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mouse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Action Button: Custom 18">
            <a:hlinkClick r:id="rId5" action="ppaction://hlinksldjump" highlightClick="1"/>
          </p:cNvPr>
          <p:cNvSpPr/>
          <p:nvPr/>
        </p:nvSpPr>
        <p:spPr>
          <a:xfrm>
            <a:off x="5311149" y="5525989"/>
            <a:ext cx="2589597" cy="725802"/>
          </a:xfrm>
          <a:prstGeom prst="actionButtonBlank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butterfly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6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4776"/>
            <a:ext cx="8229600" cy="5301388"/>
          </a:xfrm>
        </p:spPr>
        <p:txBody>
          <a:bodyPr/>
          <a:lstStyle/>
          <a:p>
            <a:pPr marL="514350" indent="-514350">
              <a:buAutoNum type="arabicPeriod" startAt="5"/>
            </a:pPr>
            <a:r>
              <a:rPr lang="en-US" dirty="0" smtClean="0">
                <a:latin typeface="Noteworthy Bold"/>
                <a:cs typeface="Noteworthy Bold"/>
              </a:rPr>
              <a:t>The plant gets its energy from the _______.</a:t>
            </a:r>
          </a:p>
          <a:p>
            <a:pPr marL="514350" indent="-514350">
              <a:buAutoNum type="arabicPeriod" startAt="5"/>
            </a:pPr>
            <a:endParaRPr lang="en-US" dirty="0">
              <a:latin typeface="Noteworthy Bold"/>
              <a:cs typeface="Noteworthy Bold"/>
            </a:endParaRPr>
          </a:p>
          <a:p>
            <a:pPr marL="0" indent="0">
              <a:buNone/>
            </a:pPr>
            <a:r>
              <a:rPr lang="en-US" dirty="0" smtClean="0">
                <a:latin typeface="Noteworthy Bold"/>
                <a:cs typeface="Noteworthy Bold"/>
              </a:rPr>
              <a:t>	</a:t>
            </a:r>
          </a:p>
        </p:txBody>
      </p:sp>
      <p:sp>
        <p:nvSpPr>
          <p:cNvPr id="4" name="Action Button: Custom 3">
            <a:hlinkClick r:id="" action="ppaction://hlinkshowjump?jump=lastslide" highlightClick="1"/>
          </p:cNvPr>
          <p:cNvSpPr/>
          <p:nvPr/>
        </p:nvSpPr>
        <p:spPr>
          <a:xfrm>
            <a:off x="1138103" y="2342360"/>
            <a:ext cx="2045287" cy="758792"/>
          </a:xfrm>
          <a:prstGeom prst="actionButtonBlank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roots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Action Button: Custom 4">
            <a:hlinkClick r:id="" action="ppaction://hlinkshowjump?jump=lastslide" highlightClick="1"/>
          </p:cNvPr>
          <p:cNvSpPr/>
          <p:nvPr/>
        </p:nvSpPr>
        <p:spPr>
          <a:xfrm>
            <a:off x="5397571" y="2342360"/>
            <a:ext cx="2045287" cy="75879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stem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Action Button: Custom 5">
            <a:hlinkClick r:id="rId2" action="ppaction://hlinksldjump" highlightClick="1">
              <a:snd r:embed="rId3" name="Applause"/>
            </a:hlinkClick>
          </p:cNvPr>
          <p:cNvSpPr/>
          <p:nvPr/>
        </p:nvSpPr>
        <p:spPr>
          <a:xfrm>
            <a:off x="1138103" y="3995849"/>
            <a:ext cx="2045287" cy="758792"/>
          </a:xfrm>
          <a:prstGeom prst="actionButtonBlank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sun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Action Button: Custom 6">
            <a:hlinkClick r:id="" action="ppaction://hlinkshowjump?jump=lastslide" highlightClick="1"/>
          </p:cNvPr>
          <p:cNvSpPr/>
          <p:nvPr/>
        </p:nvSpPr>
        <p:spPr>
          <a:xfrm>
            <a:off x="5397571" y="3995849"/>
            <a:ext cx="2045287" cy="758792"/>
          </a:xfrm>
          <a:prstGeom prst="actionButtonBlank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flowers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8273"/>
            <a:ext cx="8229600" cy="186385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5400" dirty="0" smtClean="0">
                <a:latin typeface="Rockwell Extra Bold"/>
                <a:cs typeface="Rockwell Extra Bold"/>
              </a:rPr>
              <a:t>CORRECT!!</a:t>
            </a:r>
            <a:endParaRPr lang="en-US" sz="5400" dirty="0">
              <a:latin typeface="Rockwell Extra Bold"/>
              <a:cs typeface="Rockwell Extra Bold"/>
            </a:endParaRPr>
          </a:p>
        </p:txBody>
      </p:sp>
      <p:pic>
        <p:nvPicPr>
          <p:cNvPr id="4" name="smiles_399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2532126"/>
            <a:ext cx="3810000" cy="2628900"/>
          </a:xfrm>
          <a:prstGeom prst="rect">
            <a:avLst/>
          </a:prstGeom>
        </p:spPr>
      </p:pic>
      <p:sp>
        <p:nvSpPr>
          <p:cNvPr id="5" name="Action Button: Custom 4">
            <a:hlinkClick r:id="" action="ppaction://hlinkshowjump?jump=lastslideviewed" highlightClick="1"/>
          </p:cNvPr>
          <p:cNvSpPr/>
          <p:nvPr/>
        </p:nvSpPr>
        <p:spPr>
          <a:xfrm>
            <a:off x="5459597" y="6004358"/>
            <a:ext cx="3227203" cy="610334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Back to question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5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pp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10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C2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2525"/>
            <a:ext cx="8229600" cy="2127781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5400" dirty="0" smtClean="0">
                <a:latin typeface="Rockwell Extra Bold"/>
                <a:cs typeface="Rockwell Extra Bold"/>
              </a:rPr>
              <a:t>TRY AGAIN!</a:t>
            </a:r>
            <a:endParaRPr lang="en-US" dirty="0" smtClean="0"/>
          </a:p>
        </p:txBody>
      </p:sp>
      <p:pic>
        <p:nvPicPr>
          <p:cNvPr id="5" name="smiles_407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2268199"/>
            <a:ext cx="3810000" cy="2628900"/>
          </a:xfrm>
          <a:prstGeom prst="rect">
            <a:avLst/>
          </a:prstGeom>
        </p:spPr>
      </p:pic>
      <p:sp>
        <p:nvSpPr>
          <p:cNvPr id="6" name="Action Button: Custom 5">
            <a:hlinkClick r:id="" action="ppaction://hlinkshowjump?jump=lastslideviewed" highlightClick="1"/>
          </p:cNvPr>
          <p:cNvSpPr/>
          <p:nvPr/>
        </p:nvSpPr>
        <p:spPr>
          <a:xfrm>
            <a:off x="5459597" y="6004358"/>
            <a:ext cx="3227203" cy="610334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Back to question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2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10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Noteworthy Bold"/>
                <a:cs typeface="Noteworthy Bold"/>
              </a:rPr>
              <a:t>Words to Know</a:t>
            </a:r>
            <a:endParaRPr lang="en-US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Noteworthy Bold"/>
              <a:cs typeface="Noteworthy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07" y="1600200"/>
            <a:ext cx="8626493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oteworthy Light"/>
                <a:cs typeface="Noteworthy Light"/>
              </a:rPr>
              <a:t>Producer</a:t>
            </a:r>
            <a:r>
              <a:rPr lang="en-US" dirty="0" smtClean="0">
                <a:latin typeface="Noteworthy Light"/>
                <a:cs typeface="Noteworthy Light"/>
              </a:rPr>
              <a:t> – an organism that makes it’s own </a:t>
            </a:r>
          </a:p>
          <a:p>
            <a:pPr marL="0" indent="0">
              <a:buNone/>
            </a:pPr>
            <a:r>
              <a:rPr lang="en-US" dirty="0">
                <a:latin typeface="Noteworthy Light"/>
                <a:cs typeface="Noteworthy Light"/>
              </a:rPr>
              <a:t>	</a:t>
            </a:r>
            <a:r>
              <a:rPr lang="en-US" dirty="0" smtClean="0">
                <a:latin typeface="Noteworthy Light"/>
                <a:cs typeface="Noteworthy Light"/>
              </a:rPr>
              <a:t>		       food                      </a:t>
            </a:r>
          </a:p>
          <a:p>
            <a:pPr marL="0" indent="0">
              <a:buNone/>
            </a:pPr>
            <a:r>
              <a:rPr lang="en-US" dirty="0">
                <a:latin typeface="Noteworthy Light"/>
                <a:cs typeface="Noteworthy Light"/>
              </a:rPr>
              <a:t>	</a:t>
            </a:r>
            <a:r>
              <a:rPr lang="en-US" dirty="0" smtClean="0">
                <a:latin typeface="Noteworthy Light"/>
                <a:cs typeface="Noteworthy Light"/>
              </a:rPr>
              <a:t>										*Plants are producers</a:t>
            </a:r>
          </a:p>
          <a:p>
            <a:pPr marL="0" indent="0">
              <a:buNone/>
            </a:pPr>
            <a:endParaRPr lang="en-US" dirty="0">
              <a:latin typeface="Noteworthy Light"/>
              <a:cs typeface="Noteworthy Light"/>
            </a:endParaRPr>
          </a:p>
          <a:p>
            <a:pPr marL="0" indent="0">
              <a:buNone/>
            </a:pPr>
            <a:r>
              <a:rPr lang="en-US" b="1" u="sng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Noteworthy Light"/>
                <a:cs typeface="Noteworthy Light"/>
              </a:rPr>
              <a:t>Consumers</a:t>
            </a:r>
            <a:r>
              <a:rPr lang="en-US" dirty="0" smtClean="0">
                <a:latin typeface="Noteworthy Light"/>
                <a:cs typeface="Noteworthy Light"/>
              </a:rPr>
              <a:t> – an organism that has to eat to get     					energy</a:t>
            </a:r>
            <a:endParaRPr lang="en-US" dirty="0">
              <a:latin typeface="Noteworthy Light"/>
              <a:cs typeface="Noteworthy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769" y="2222349"/>
            <a:ext cx="1738082" cy="1303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10" y="4767196"/>
            <a:ext cx="2259882" cy="169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9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Noteworthy Bold"/>
                <a:cs typeface="Noteworthy Bold"/>
              </a:rPr>
              <a:t>Types of Consumers</a:t>
            </a:r>
            <a:endParaRPr lang="en-US" dirty="0">
              <a:effectLst>
                <a:glow rad="228600">
                  <a:srgbClr val="FFFF00">
                    <a:alpha val="40000"/>
                  </a:srgbClr>
                </a:glow>
              </a:effectLst>
              <a:latin typeface="Noteworthy Bold"/>
              <a:cs typeface="Noteworthy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Noteworthy Bold"/>
                <a:cs typeface="Noteworthy Bold"/>
              </a:rPr>
              <a:t>herbivore</a:t>
            </a:r>
            <a:r>
              <a:rPr lang="en-US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Noteworthy Bold"/>
                <a:cs typeface="Noteworthy Bold"/>
              </a:rPr>
              <a:t> – </a:t>
            </a:r>
            <a:r>
              <a:rPr lang="en-US" dirty="0" smtClean="0">
                <a:effectLst/>
                <a:latin typeface="Noteworthy Light"/>
                <a:cs typeface="Noteworthy Light"/>
              </a:rPr>
              <a:t>an organism that only </a:t>
            </a:r>
          </a:p>
          <a:p>
            <a:pPr marL="0" indent="0">
              <a:buNone/>
            </a:pPr>
            <a:r>
              <a:rPr lang="en-US" dirty="0">
                <a:effectLst/>
                <a:latin typeface="Noteworthy Light"/>
                <a:cs typeface="Noteworthy Light"/>
              </a:rPr>
              <a:t>	</a:t>
            </a:r>
            <a:r>
              <a:rPr lang="en-US" dirty="0" smtClean="0">
                <a:effectLst/>
                <a:latin typeface="Noteworthy Light"/>
                <a:cs typeface="Noteworthy Light"/>
              </a:rPr>
              <a:t>				eats plants</a:t>
            </a:r>
          </a:p>
          <a:p>
            <a:pPr marL="0" indent="0">
              <a:buNone/>
            </a:pPr>
            <a:endParaRPr lang="en-US" dirty="0">
              <a:effectLst/>
              <a:latin typeface="Noteworthy Light"/>
              <a:cs typeface="Noteworthy Light"/>
            </a:endParaRPr>
          </a:p>
          <a:p>
            <a:pPr marL="0" indent="0">
              <a:buNone/>
            </a:pPr>
            <a:r>
              <a:rPr lang="en-US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Noteworthy Bold"/>
                <a:cs typeface="Noteworthy Bold"/>
              </a:rPr>
              <a:t>carnivore - </a:t>
            </a:r>
            <a:r>
              <a:rPr lang="en-US" dirty="0" smtClean="0">
                <a:effectLst/>
                <a:latin typeface="Noteworthy Light"/>
                <a:cs typeface="Noteworthy Light"/>
              </a:rPr>
              <a:t>an organism that only</a:t>
            </a:r>
          </a:p>
          <a:p>
            <a:pPr marL="0" indent="0">
              <a:buNone/>
            </a:pPr>
            <a:r>
              <a:rPr lang="en-US" dirty="0">
                <a:effectLst/>
                <a:latin typeface="Noteworthy Light"/>
                <a:cs typeface="Noteworthy Light"/>
              </a:rPr>
              <a:t>	</a:t>
            </a:r>
            <a:r>
              <a:rPr lang="en-US" dirty="0" smtClean="0">
                <a:effectLst/>
                <a:latin typeface="Noteworthy Light"/>
                <a:cs typeface="Noteworthy Light"/>
              </a:rPr>
              <a:t>				eats meat</a:t>
            </a:r>
          </a:p>
          <a:p>
            <a:pPr marL="0" indent="0">
              <a:buNone/>
            </a:pPr>
            <a:endParaRPr lang="en-US" dirty="0">
              <a:effectLst/>
              <a:latin typeface="Noteworthy Light"/>
              <a:cs typeface="Noteworthy Light"/>
            </a:endParaRPr>
          </a:p>
          <a:p>
            <a:pPr marL="0" indent="0">
              <a:buNone/>
            </a:pPr>
            <a:r>
              <a:rPr lang="en-US" b="1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Noteworthy Light"/>
                <a:cs typeface="Noteworthy Light"/>
              </a:rPr>
              <a:t>omnivore – </a:t>
            </a:r>
            <a:r>
              <a:rPr lang="en-US" dirty="0" smtClean="0">
                <a:effectLst/>
                <a:latin typeface="Noteworthy Light"/>
                <a:cs typeface="Noteworthy Light"/>
              </a:rPr>
              <a:t>an organism that eats</a:t>
            </a:r>
          </a:p>
          <a:p>
            <a:pPr marL="0" indent="0">
              <a:buNone/>
            </a:pPr>
            <a:r>
              <a:rPr lang="en-US" b="1" dirty="0">
                <a:effectLst/>
                <a:latin typeface="Noteworthy Light"/>
                <a:cs typeface="Noteworthy Light"/>
              </a:rPr>
              <a:t>	</a:t>
            </a:r>
            <a:r>
              <a:rPr lang="en-US" b="1" dirty="0" smtClean="0">
                <a:effectLst/>
                <a:latin typeface="Noteworthy Light"/>
                <a:cs typeface="Noteworthy Light"/>
              </a:rPr>
              <a:t>				</a:t>
            </a:r>
            <a:r>
              <a:rPr lang="en-US" dirty="0" smtClean="0">
                <a:effectLst/>
                <a:latin typeface="Noteworthy Light"/>
                <a:cs typeface="Noteworthy Light"/>
              </a:rPr>
              <a:t>meat and plants</a:t>
            </a:r>
            <a:endParaRPr lang="en-US" b="1" dirty="0" smtClean="0">
              <a:effectLst>
                <a:glow rad="228600">
                  <a:srgbClr val="FFFF00">
                    <a:alpha val="40000"/>
                  </a:srgbClr>
                </a:glow>
              </a:effectLst>
              <a:latin typeface="Noteworthy Light"/>
              <a:cs typeface="Noteworthy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297" y="1417638"/>
            <a:ext cx="2039617" cy="1712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297" y="3377682"/>
            <a:ext cx="2064703" cy="1383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3063" y="4911367"/>
            <a:ext cx="1863851" cy="164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Noteworthy Bold"/>
                <a:cs typeface="Noteworthy Bold"/>
              </a:rPr>
              <a:t>Decomposers</a:t>
            </a:r>
            <a:endParaRPr lang="en-US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Noteworthy Bold"/>
              <a:cs typeface="Noteworthy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61190" cy="4783555"/>
          </a:xfrm>
        </p:spPr>
        <p:txBody>
          <a:bodyPr/>
          <a:lstStyle/>
          <a:p>
            <a:r>
              <a:rPr lang="en-US" dirty="0" smtClean="0">
                <a:latin typeface="Noteworthy Light"/>
                <a:cs typeface="Noteworthy Light"/>
              </a:rPr>
              <a:t>Break down dead plants and animals</a:t>
            </a:r>
          </a:p>
          <a:p>
            <a:r>
              <a:rPr lang="en-US" dirty="0" smtClean="0">
                <a:latin typeface="Noteworthy Light"/>
                <a:cs typeface="Noteworthy Light"/>
              </a:rPr>
              <a:t>Bacteria and fungi are two examples</a:t>
            </a:r>
          </a:p>
          <a:p>
            <a:r>
              <a:rPr lang="en-US" dirty="0" smtClean="0">
                <a:latin typeface="Noteworthy Light"/>
                <a:cs typeface="Noteworthy Light"/>
              </a:rPr>
              <a:t>Reduces dead organisms to simpler forms of matter</a:t>
            </a:r>
          </a:p>
          <a:p>
            <a:r>
              <a:rPr lang="en-US" dirty="0" smtClean="0">
                <a:latin typeface="Noteworthy Light"/>
                <a:cs typeface="Noteworthy Light"/>
              </a:rPr>
              <a:t>Returns them to the soil</a:t>
            </a:r>
            <a:endParaRPr lang="en-US" dirty="0">
              <a:latin typeface="Noteworthy Light"/>
              <a:cs typeface="Noteworthy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285" y="916290"/>
            <a:ext cx="1598515" cy="2349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287" y="3464053"/>
            <a:ext cx="2121600" cy="248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glow rad="101600">
                    <a:schemeClr val="bg1">
                      <a:lumMod val="65000"/>
                      <a:alpha val="75000"/>
                    </a:schemeClr>
                  </a:glow>
                </a:effectLst>
                <a:latin typeface="Noteworthy Bold"/>
                <a:cs typeface="Noteworthy Bold"/>
              </a:rPr>
              <a:t>Food Chain</a:t>
            </a:r>
            <a:endParaRPr lang="en-US" dirty="0">
              <a:effectLst>
                <a:glow rad="101600">
                  <a:schemeClr val="bg1">
                    <a:lumMod val="65000"/>
                    <a:alpha val="75000"/>
                  </a:schemeClr>
                </a:glow>
              </a:effectLst>
              <a:latin typeface="Noteworthy Bold"/>
              <a:cs typeface="Noteworthy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77684" cy="4525963"/>
          </a:xfrm>
        </p:spPr>
        <p:txBody>
          <a:bodyPr/>
          <a:lstStyle/>
          <a:p>
            <a:r>
              <a:rPr lang="en-US" dirty="0" smtClean="0">
                <a:latin typeface="Noteworthy Light"/>
                <a:cs typeface="Noteworthy Light"/>
              </a:rPr>
              <a:t>Shows how each living thing gets food</a:t>
            </a:r>
          </a:p>
          <a:p>
            <a:r>
              <a:rPr lang="en-US" dirty="0" smtClean="0">
                <a:latin typeface="Noteworthy Light"/>
                <a:cs typeface="Noteworthy Light"/>
              </a:rPr>
              <a:t>Always begins with the producer</a:t>
            </a:r>
          </a:p>
          <a:p>
            <a:r>
              <a:rPr lang="en-US" dirty="0" smtClean="0">
                <a:latin typeface="Noteworthy Light"/>
                <a:cs typeface="Noteworthy Light"/>
              </a:rPr>
              <a:t>Arrows show the flow of energy from one organism to another</a:t>
            </a:r>
            <a:endParaRPr lang="en-US" dirty="0">
              <a:latin typeface="Noteworthy Light"/>
              <a:cs typeface="Noteworthy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884" y="1600200"/>
            <a:ext cx="3873500" cy="157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550" y="3635477"/>
            <a:ext cx="2744345" cy="299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0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6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Noteworthy Bold"/>
                <a:cs typeface="Noteworthy Bold"/>
              </a:rPr>
              <a:t>Build a Food Chain</a:t>
            </a:r>
            <a:endParaRPr lang="en-US" dirty="0">
              <a:latin typeface="Noteworthy Bold"/>
              <a:cs typeface="Noteworthy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Noteworthy Bold"/>
                <a:cs typeface="Noteworthy Bold"/>
              </a:rPr>
              <a:t>Click on the links below to build a food chain:</a:t>
            </a:r>
          </a:p>
          <a:p>
            <a:pPr marL="0" indent="0">
              <a:buNone/>
            </a:pPr>
            <a:endParaRPr lang="en-US" dirty="0">
              <a:latin typeface="Noteworthy Bold"/>
              <a:cs typeface="Noteworthy Bold"/>
            </a:endParaRPr>
          </a:p>
          <a:p>
            <a:pPr marL="0" indent="0">
              <a:buNone/>
            </a:pPr>
            <a:endParaRPr lang="en-US" dirty="0" smtClean="0">
              <a:latin typeface="Noteworthy Bold"/>
              <a:cs typeface="Noteworthy Bold"/>
            </a:endParaRPr>
          </a:p>
          <a:p>
            <a:pPr marL="0" indent="0">
              <a:buNone/>
            </a:pPr>
            <a:endParaRPr lang="en-US" sz="1600" i="1" dirty="0" smtClean="0"/>
          </a:p>
          <a:p>
            <a:pPr marL="0" indent="0">
              <a:buNone/>
            </a:pPr>
            <a:endParaRPr lang="en-US" sz="1600" i="1" dirty="0"/>
          </a:p>
        </p:txBody>
      </p:sp>
      <p:sp>
        <p:nvSpPr>
          <p:cNvPr id="5" name="Action Button: Custom 4">
            <a:hlinkClick r:id="rId2" highlightClick="1"/>
          </p:cNvPr>
          <p:cNvSpPr/>
          <p:nvPr/>
        </p:nvSpPr>
        <p:spPr>
          <a:xfrm>
            <a:off x="3249367" y="2797103"/>
            <a:ext cx="2523620" cy="721119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Chain Reaction Game</a:t>
            </a:r>
            <a:endParaRPr lang="en-US" dirty="0"/>
          </a:p>
        </p:txBody>
      </p:sp>
      <p:sp>
        <p:nvSpPr>
          <p:cNvPr id="6" name="Action Button: Custom 5">
            <a:hlinkClick r:id="rId3" highlightClick="1"/>
          </p:cNvPr>
          <p:cNvSpPr/>
          <p:nvPr/>
        </p:nvSpPr>
        <p:spPr>
          <a:xfrm>
            <a:off x="3249367" y="4503267"/>
            <a:ext cx="2523620" cy="775289"/>
          </a:xfrm>
          <a:prstGeom prst="actionButtonBlank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Food Chain 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2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C2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Noteworthy Bold"/>
                <a:cs typeface="Noteworthy Bold"/>
              </a:rPr>
              <a:t>Food Web</a:t>
            </a:r>
            <a:endParaRPr lang="en-US" dirty="0">
              <a:latin typeface="Noteworthy Bold"/>
              <a:cs typeface="Noteworthy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144696" cy="4966117"/>
          </a:xfrm>
        </p:spPr>
        <p:txBody>
          <a:bodyPr/>
          <a:lstStyle/>
          <a:p>
            <a:r>
              <a:rPr lang="en-US" dirty="0" smtClean="0">
                <a:latin typeface="Noteworthy Light"/>
                <a:cs typeface="Noteworthy Light"/>
              </a:rPr>
              <a:t>A collection of food chains interconnected from the same ecosystem</a:t>
            </a:r>
          </a:p>
          <a:p>
            <a:r>
              <a:rPr lang="en-US" dirty="0" smtClean="0">
                <a:latin typeface="Noteworthy Light"/>
                <a:cs typeface="Noteworthy Light"/>
              </a:rPr>
              <a:t>Arrows show the flow of energy from one organism to another</a:t>
            </a:r>
          </a:p>
          <a:p>
            <a:r>
              <a:rPr lang="en-US" dirty="0" smtClean="0">
                <a:latin typeface="Noteworthy Light"/>
                <a:cs typeface="Noteworthy Light"/>
              </a:rPr>
              <a:t>Multiple consumers and producers</a:t>
            </a:r>
            <a:endParaRPr lang="en-US" dirty="0">
              <a:latin typeface="Noteworthy Light"/>
              <a:cs typeface="Noteworthy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1721946"/>
            <a:ext cx="39878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Noteworthy Bold"/>
                <a:cs typeface="Noteworthy Bold"/>
              </a:rPr>
              <a:t>Build a Food Web</a:t>
            </a:r>
            <a:endParaRPr lang="en-US" dirty="0">
              <a:latin typeface="Noteworthy Bold"/>
              <a:cs typeface="Noteworthy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Noteworthy Bold"/>
                <a:cs typeface="Noteworthy Bold"/>
              </a:rPr>
              <a:t>Click on the links below to build a food web:</a:t>
            </a:r>
          </a:p>
          <a:p>
            <a:pPr marL="0" indent="0">
              <a:buNone/>
            </a:pPr>
            <a:endParaRPr lang="en-US" dirty="0">
              <a:latin typeface="Noteworthy Bold"/>
              <a:cs typeface="Noteworthy Bold"/>
            </a:endParaRPr>
          </a:p>
          <a:p>
            <a:pPr marL="0" indent="0">
              <a:buNone/>
            </a:pPr>
            <a:endParaRPr lang="en-US" dirty="0" smtClean="0">
              <a:latin typeface="Noteworthy Bold"/>
              <a:cs typeface="Noteworthy Bold"/>
            </a:endParaRPr>
          </a:p>
          <a:p>
            <a:pPr marL="0" indent="0">
              <a:buNone/>
            </a:pPr>
            <a:endParaRPr lang="en-US" dirty="0">
              <a:latin typeface="Noteworthy Bold"/>
              <a:cs typeface="Noteworthy Bold"/>
            </a:endParaRPr>
          </a:p>
        </p:txBody>
      </p:sp>
      <p:sp>
        <p:nvSpPr>
          <p:cNvPr id="4" name="Action Button: Custom 3">
            <a:hlinkClick r:id="rId2" highlightClick="1"/>
          </p:cNvPr>
          <p:cNvSpPr/>
          <p:nvPr/>
        </p:nvSpPr>
        <p:spPr>
          <a:xfrm>
            <a:off x="3348333" y="2672270"/>
            <a:ext cx="2177241" cy="791784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Food Web</a:t>
            </a:r>
            <a:endParaRPr lang="en-US" dirty="0"/>
          </a:p>
        </p:txBody>
      </p:sp>
      <p:sp>
        <p:nvSpPr>
          <p:cNvPr id="6" name="Action Button: Custom 5">
            <a:hlinkClick r:id="rId3" highlightClick="1"/>
          </p:cNvPr>
          <p:cNvSpPr/>
          <p:nvPr/>
        </p:nvSpPr>
        <p:spPr>
          <a:xfrm>
            <a:off x="3348333" y="4585746"/>
            <a:ext cx="2177241" cy="791784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 with Food Webs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2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Noteworthy Bold"/>
                <a:cs typeface="Noteworthy Bold"/>
              </a:rPr>
              <a:t>Energy Pyramid</a:t>
            </a:r>
            <a:endParaRPr lang="en-US" dirty="0">
              <a:latin typeface="Noteworthy Bold"/>
              <a:cs typeface="Noteworthy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4179" cy="4525963"/>
          </a:xfrm>
        </p:spPr>
        <p:txBody>
          <a:bodyPr/>
          <a:lstStyle/>
          <a:p>
            <a:r>
              <a:rPr lang="en-US" dirty="0" smtClean="0">
                <a:latin typeface="Noteworthy Light"/>
                <a:cs typeface="Noteworthy Light"/>
              </a:rPr>
              <a:t>Shows the amounts of energy available at each trophic level of an ecosystem</a:t>
            </a:r>
          </a:p>
          <a:p>
            <a:r>
              <a:rPr lang="en-US" dirty="0" smtClean="0">
                <a:latin typeface="Noteworthy Light"/>
                <a:cs typeface="Noteworthy Light"/>
              </a:rPr>
              <a:t>The higher in the pyramid, the less  energy available</a:t>
            </a:r>
            <a:endParaRPr lang="en-US" dirty="0">
              <a:latin typeface="Noteworthy Light"/>
              <a:cs typeface="Noteworthy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016" y="1600200"/>
            <a:ext cx="567840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7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1441</TotalTime>
  <Words>252</Words>
  <Application>Microsoft Office PowerPoint</Application>
  <PresentationFormat>On-screen Show (4:3)</PresentationFormat>
  <Paragraphs>89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Noteworthy Bold</vt:lpstr>
      <vt:lpstr>Noteworthy Light</vt:lpstr>
      <vt:lpstr>Rockwell Extra Bold</vt:lpstr>
      <vt:lpstr>Office Theme</vt:lpstr>
      <vt:lpstr>FOOD CHAINS AND  FOOD WEBS</vt:lpstr>
      <vt:lpstr>Words to Know</vt:lpstr>
      <vt:lpstr>Types of Consumers</vt:lpstr>
      <vt:lpstr>Decomposers</vt:lpstr>
      <vt:lpstr>Food Chain</vt:lpstr>
      <vt:lpstr>Build a Food Chain</vt:lpstr>
      <vt:lpstr>Food Web</vt:lpstr>
      <vt:lpstr>Build a Food Web</vt:lpstr>
      <vt:lpstr>Energy Pyramid</vt:lpstr>
      <vt:lpstr>Find Out More About Energy Pyramids</vt:lpstr>
      <vt:lpstr>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CHAINS AND  FOOD WEBS</dc:title>
  <dc:creator>Julie Rankin</dc:creator>
  <cp:lastModifiedBy>kasey moran</cp:lastModifiedBy>
  <cp:revision>40</cp:revision>
  <dcterms:created xsi:type="dcterms:W3CDTF">2012-01-12T23:37:41Z</dcterms:created>
  <dcterms:modified xsi:type="dcterms:W3CDTF">2015-04-24T16:16:15Z</dcterms:modified>
</cp:coreProperties>
</file>